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611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3613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443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4716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151307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8084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F31E5B-8338-4189-9CA1-2CF7A43E7320}"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45971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F31E5B-8338-4189-9CA1-2CF7A43E7320}"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8191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F31E5B-8338-4189-9CA1-2CF7A43E7320}"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7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623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89543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BBB156-A610-44DB-B50C-FD3DDAE5106B}" type="slidenum">
              <a:rPr lang="ar-IQ" smtClean="0"/>
              <a:t>‹#›</a:t>
            </a:fld>
            <a:endParaRPr lang="ar-IQ"/>
          </a:p>
        </p:txBody>
      </p:sp>
    </p:spTree>
    <p:extLst>
      <p:ext uri="{BB962C8B-B14F-4D97-AF65-F5344CB8AC3E}">
        <p14:creationId xmlns:p14="http://schemas.microsoft.com/office/powerpoint/2010/main" val="329678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م 2 / إدارة الموارد البشرية</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إعداد: أ.م. محمود حسن جمعة</a:t>
            </a:r>
          </a:p>
          <a:p>
            <a:r>
              <a:rPr lang="ar-IQ" dirty="0" smtClean="0"/>
              <a:t>كلية الإدارة والاقتصاد- جامعة ديالى</a:t>
            </a:r>
          </a:p>
          <a:p>
            <a:endParaRPr lang="ar-IQ" dirty="0"/>
          </a:p>
        </p:txBody>
      </p:sp>
    </p:spTree>
    <p:extLst>
      <p:ext uri="{BB962C8B-B14F-4D97-AF65-F5344CB8AC3E}">
        <p14:creationId xmlns:p14="http://schemas.microsoft.com/office/powerpoint/2010/main" val="37540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أساليب التعيين في الوظائف العامة</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a:t> تتعدد طرق اختيار الموظفين لشغل الوظائف في مختلف الدول، إذ يتجه بعضها إلى الأخذ بالأسلوب المركزي في التعيين بأن توكل هذه المهمة إلى جهاز مركزي متخصص، وذلك حرصا على تحقيق مبادئ المساواة وتكافؤ الفرص بين المواطنين واستبعاد شبهة تدخل الأهواء الشخصية، في حين يتجه جانب آخر من الدول إلى أن تتولى الأجهزة الإدارية على اختلاف أنواعها ودرجاتها وبأسلوب لا مركزي مهمة توفير حاجتها من الموظفين العموميين، استنادا إلى أنها الأقدر على تحديد متطلبات العمل لديها ومواصفات شاغلي الوظائف بها من أي جهة إدارية خارجية عنها.</a:t>
            </a:r>
          </a:p>
        </p:txBody>
      </p:sp>
    </p:spTree>
    <p:extLst>
      <p:ext uri="{BB962C8B-B14F-4D97-AF65-F5344CB8AC3E}">
        <p14:creationId xmlns:p14="http://schemas.microsoft.com/office/powerpoint/2010/main" val="2390772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a:t> والغالب أن تأخذ كل دولة بمزيج من النظامين، سواء كل على حدة بحسب نوعية الوظائف المراد شغلها وطبيعتها، أم بالجمع بينهما بحيث تتولى جهة إدارية مركزية البدء في عملية الاختيار والتعيين، على أن تستوفي كل جهة إدارية معنية - بعد ذلك - أوجه النقص في العاملين لديها وفقا لحاجتها الفعلية إليهم.</a:t>
            </a:r>
          </a:p>
          <a:p>
            <a:pPr algn="just"/>
            <a:r>
              <a:rPr lang="ar-IQ" dirty="0"/>
              <a:t>   وعلى العموم فإن أكثر أساليب التعيين شيوعا تتمثل فيما يأتي:</a:t>
            </a:r>
          </a:p>
          <a:p>
            <a:pPr algn="just"/>
            <a:r>
              <a:rPr lang="ar-IQ" dirty="0"/>
              <a:t>1ـ أسلوب الاختيار الحر: لا يعتمد هذا الأسلوب على معيار محدد، إذ يتمتع الرؤساء الإداريون بالحرية الكاملة في اختيار من يشغلون الوظائف الشاغرة اعتمادا على تقديرهم الشخصي للمرشحين، وقد يقوم هذا التقدير الشخصي على معايير موضوعية سليمة أو معايير شخصية محضة أو مزيج بينهما.</a:t>
            </a:r>
          </a:p>
        </p:txBody>
      </p:sp>
    </p:spTree>
    <p:extLst>
      <p:ext uri="{BB962C8B-B14F-4D97-AF65-F5344CB8AC3E}">
        <p14:creationId xmlns:p14="http://schemas.microsoft.com/office/powerpoint/2010/main" val="187036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a:t>2ـ المنافسة: وفي هذه الحالة يتم اختيار الموظفين استنادا إلى معايير تقوم على </a:t>
            </a:r>
            <a:r>
              <a:rPr lang="ar-IQ" dirty="0" smtClean="0"/>
              <a:t>إعلان </a:t>
            </a:r>
            <a:r>
              <a:rPr lang="ar-IQ" dirty="0"/>
              <a:t>مسبق ومنافسة متساوية بين المرشحين، حيث يتقدم هؤلاء لأداء امتحان ذي شقين كتابي وشفهي وأحيانا عملي، وبناءً عليه يتم انتقاء من تتوافر لديه الأهلية والجدارة والكفاءة اللازمة لشغل ما لدى الإدارة من وظائف شاغرة. وتعد المنافسة أسلوبا ديمقراطيا لضم أفضل العناصر وأكفأها إلى الجهاز الإداري.</a:t>
            </a:r>
          </a:p>
          <a:p>
            <a:pPr algn="just"/>
            <a:r>
              <a:rPr lang="ar-IQ" dirty="0"/>
              <a:t>3ـ الإعداد الفني المسبق: ويقوم هذا الأسلوب على تدريب المرشحين لشغل الوظائف العامة وإعدادهم إعدادا سابقا لتعيينهم، وذلك عن طريق تدريبهم على أعمال الوظيفة التي سيتولونها تدريبا نظريا وعمليا كافيا في مدة معينة، بحيث يجب على الإدارة عندئذ إذا ما ثبتت صلاحية المرشح للعمل أن تصدر قرارها المتعلق بالتعيين في الوظيفة التي أعد لها، مع استبعاد كل من يثبت عدم الصلاحية لذلك.</a:t>
            </a:r>
          </a:p>
          <a:p>
            <a:pPr algn="just"/>
            <a:endParaRPr lang="ar-IQ" dirty="0"/>
          </a:p>
        </p:txBody>
      </p:sp>
    </p:spTree>
    <p:extLst>
      <p:ext uri="{BB962C8B-B14F-4D97-AF65-F5344CB8AC3E}">
        <p14:creationId xmlns:p14="http://schemas.microsoft.com/office/powerpoint/2010/main" val="241980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وعلى كل حال، فإنه يشترط عند التعيين في الوظائف العامة تحقيق مبدأ المساواة وتكافؤ الفرص بين المواطنين، بحيث لا يجوز تفضيل طبقة أو فئة معينة على غيرها في شغل الوظائف العامة، والمساواة في هذه الحالة مساواة قانونية بمعنى أنه يلزم أن تتوافر فيمن يتقدم لشغل الوظيفة العامة كل ما </a:t>
            </a:r>
            <a:r>
              <a:rPr lang="ar-IQ" dirty="0" err="1"/>
              <a:t>يتطلبه</a:t>
            </a:r>
            <a:r>
              <a:rPr lang="ar-IQ" dirty="0"/>
              <a:t> القانون من شروط ومؤهلات علمية وخبرات عملية، وهذه الشروط يجب أن تكون عامة ومجردة، بحيث تتيح للمواطنين جميعا فرصا متكافئة في التقدم لشغل الوظائف.</a:t>
            </a:r>
          </a:p>
        </p:txBody>
      </p:sp>
    </p:spTree>
    <p:extLst>
      <p:ext uri="{BB962C8B-B14F-4D97-AF65-F5344CB8AC3E}">
        <p14:creationId xmlns:p14="http://schemas.microsoft.com/office/powerpoint/2010/main" val="57458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تقسيم الوظائف</a:t>
            </a:r>
          </a:p>
        </p:txBody>
      </p:sp>
      <p:sp>
        <p:nvSpPr>
          <p:cNvPr id="3" name="عنصر نائب للمحتوى 2"/>
          <p:cNvSpPr>
            <a:spLocks noGrp="1"/>
          </p:cNvSpPr>
          <p:nvPr>
            <p:ph idx="1"/>
          </p:nvPr>
        </p:nvSpPr>
        <p:spPr/>
        <p:txBody>
          <a:bodyPr>
            <a:normAutofit fontScale="92500"/>
          </a:bodyPr>
          <a:lstStyle/>
          <a:p>
            <a:pPr algn="just"/>
            <a:r>
              <a:rPr lang="ar-IQ" dirty="0"/>
              <a:t>يختلف تقسيم الوظائف من نظام قانوني إلى آخر، وتقسم الوظائف بشكل عام إلى ثلاثة أصناف: وظائف إدارية ووظائف كتابية ومكتبية ووظائف إنتاجية:</a:t>
            </a:r>
          </a:p>
          <a:p>
            <a:pPr algn="just"/>
            <a:r>
              <a:rPr lang="ar-IQ" dirty="0"/>
              <a:t>1ـ الوظائف الإدارية: وهي الوظائف المتعلقة بالأعمال الإدارية، وهي تقسم إلى ثلاثة أقسام، فهناك من جهة وظائف الإدارة العليا، وتتعلق بتخطيط النشاط العام وما يرتبط به من وسائل وقوى بشرية عاملة وبرمجة العمل وتنظيمه وقيادة مجموعات الأفراد وتوجيههم والإشراف عليهم، ومثال هذه الوظائف وكلاء الوزراء والمديرون العامون ومديرو الإدارات المتخصصة…إلخ</a:t>
            </a:r>
          </a:p>
        </p:txBody>
      </p:sp>
    </p:spTree>
    <p:extLst>
      <p:ext uri="{BB962C8B-B14F-4D97-AF65-F5344CB8AC3E}">
        <p14:creationId xmlns:p14="http://schemas.microsoft.com/office/powerpoint/2010/main" val="3980844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ومن جهة ثانية هناك وظائف الإدارة الوسطى والمباشرة، ويتمثل دورها أساسا في فهم الأهداف المحددة والمخططة من قبل الإدارة العليا وفهم أساليب تنفيذها بدقة وفي مواعيدها وإيضاحها للمستويات الدنيا التي تقود نشاطها، وهناك من جهة ثالثة وظائف خدمات الإدارة التي تشمل كل الوظائف التي تتصف أعمالها بالإشراف أو القيام بأعمال تتسم بطابعها الخدمي المساعد للإدارة في أداء واجباتها.</a:t>
            </a:r>
          </a:p>
          <a:p>
            <a:pPr algn="just"/>
            <a:r>
              <a:rPr lang="ar-IQ" dirty="0"/>
              <a:t>2ـ الوظائف الكتابية والمكتبية: وتشمل هذه المجموعة الوظائف الكتابية التي تنجز في عملية سياق المعلومات الضرورية لتسيير أعمال الإدارة وخدمة أهدافها.</a:t>
            </a:r>
          </a:p>
          <a:p>
            <a:pPr algn="just"/>
            <a:r>
              <a:rPr lang="ar-IQ" dirty="0"/>
              <a:t>3ـ الوظائف الإنتاجية: وتشمل هذه المجموعة الوظائف المرتبطة بعملية الإنتاج، وتتضمن مجموعة من الواجبات والمسؤوليات من إشراف مباشر والقيام بأعمال تتسبب بصورة مباشرة أو غير مباشرة في إنجاز العملية الإنتاجية أو مرحلة منها.</a:t>
            </a:r>
          </a:p>
          <a:p>
            <a:pPr algn="just"/>
            <a:endParaRPr lang="ar-IQ" dirty="0"/>
          </a:p>
        </p:txBody>
      </p:sp>
    </p:spTree>
    <p:extLst>
      <p:ext uri="{BB962C8B-B14F-4D97-AF65-F5344CB8AC3E}">
        <p14:creationId xmlns:p14="http://schemas.microsoft.com/office/powerpoint/2010/main" val="392835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nSpc>
                <a:spcPct val="115000"/>
              </a:lnSpc>
              <a:spcAft>
                <a:spcPts val="1000"/>
              </a:spcAft>
            </a:pPr>
            <a:r>
              <a:rPr lang="ar-IQ" b="1" dirty="0" smtClean="0">
                <a:ea typeface="Calibri"/>
              </a:rPr>
              <a:t>الوظيفة </a:t>
            </a:r>
            <a:r>
              <a:rPr lang="ar-IQ" b="1" dirty="0">
                <a:ea typeface="Calibri"/>
              </a:rPr>
              <a:t>العامة ما لها وما عليها</a:t>
            </a:r>
            <a:endParaRPr lang="en-US" sz="2800" dirty="0">
              <a:ea typeface="Calibri"/>
              <a:cs typeface="Arial"/>
            </a:endParaRPr>
          </a:p>
        </p:txBody>
      </p:sp>
      <p:sp>
        <p:nvSpPr>
          <p:cNvPr id="3" name="عنصر نائب للمحتوى 2"/>
          <p:cNvSpPr>
            <a:spLocks noGrp="1"/>
          </p:cNvSpPr>
          <p:nvPr>
            <p:ph idx="1"/>
          </p:nvPr>
        </p:nvSpPr>
        <p:spPr/>
        <p:txBody>
          <a:bodyPr>
            <a:normAutofit lnSpcReduction="10000"/>
          </a:bodyPr>
          <a:lstStyle/>
          <a:p>
            <a:r>
              <a:rPr lang="ar-IQ" dirty="0"/>
              <a:t>مفهوم الوظيفة العامة</a:t>
            </a:r>
          </a:p>
          <a:p>
            <a:pPr algn="just"/>
            <a:r>
              <a:rPr lang="ar-IQ" dirty="0" smtClean="0"/>
              <a:t> </a:t>
            </a:r>
            <a:r>
              <a:rPr lang="ar-IQ" dirty="0"/>
              <a:t>وجدت الوظيفة العامة منذ زمن بعيد وإن أخذت مسميات مختلفة في المجتمعات المدنية والحضرية السابقة. فكل مجتمع مدني يلزمه أفراد يقومون بأدوار مهمة في إدارة وتنظيم شؤون تلك المجتمعات. وكانت الوظائف في الزمن القديم محدودة ولا تخضع لأنظمة محكمة تحدد مهامها وخصائصها بشكل دقيق وإنما تخضع في الغالب لآراء القادة في تلك المجتمعات. وقد ارتبطت مهام الوظائف في تلك الأزمنة بنشاطات هذه المجتمعات ارتباطا وثيقا.</a:t>
            </a:r>
          </a:p>
          <a:p>
            <a:endParaRPr lang="ar-IQ" dirty="0"/>
          </a:p>
        </p:txBody>
      </p:sp>
    </p:spTree>
    <p:extLst>
      <p:ext uri="{BB962C8B-B14F-4D97-AF65-F5344CB8AC3E}">
        <p14:creationId xmlns:p14="http://schemas.microsoft.com/office/powerpoint/2010/main" val="466930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a:t>ولا شك أن مفهوم الوظيفة العامة قد تبلور في العصور الحديثة أي عند تطور علم الإدارة وتشعبها في جميع المجالات. ويوجد اتجاهان أساسيان في تعريف الوظيفة العامة فهناك اتجاه عضوي يعرف الوظيفة العامة تبعا للأعضاء الذين يشغلون الوظائف العامة، وهم الموظفون العموميون، فتكون الوظيفة العامة هي مجموعة القواعد القانونية المنظمة للحياة الوظيفية للموظف العام منذ دخوله الخدمة حتى خروجه منها. وهناك اتجاه موضوعي يعرف الوظيفة العامة بأنها مجموعة من المهام والاختصاصات يناط القيام بها لشخص معين إذا توافرت فيه بعض الشروط الضرورية لتولي أعباء هذه الوظيفة</a:t>
            </a:r>
          </a:p>
        </p:txBody>
      </p:sp>
    </p:spTree>
    <p:extLst>
      <p:ext uri="{BB962C8B-B14F-4D97-AF65-F5344CB8AC3E}">
        <p14:creationId xmlns:p14="http://schemas.microsoft.com/office/powerpoint/2010/main" val="1369024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وبذلك تختلف الوظائف من حيث واجباتها ومسؤولياتها، وكذلك من حيث الحقوق التي تخولها لشاغلها بحسب موقع الوظيفة في البناء التنظيمي للجهاز الإداري، وغالبا ما يتم الجمع بين الاتجاهين عند تعريف الوظيفة العامة، فتعرف بأنها مجموعة الأوضاع والأنظمة القانونية والفنية الخاصة بالموظفين العموميين، سواء التي تتعلق بمستقبلهم الوظيفي وعلاقتهم بالإدارة أم التي تتصل بأدائهم لمهام الإدارة العامة بأمانة وفعالية.</a:t>
            </a:r>
          </a:p>
        </p:txBody>
      </p:sp>
    </p:spTree>
    <p:extLst>
      <p:ext uri="{BB962C8B-B14F-4D97-AF65-F5344CB8AC3E}">
        <p14:creationId xmlns:p14="http://schemas.microsoft.com/office/powerpoint/2010/main" val="192554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a:t> وتتأثر الوظيفة العامة بالبيئة المحيطة بها (السياسية، الاقتصادية، </a:t>
            </a:r>
            <a:r>
              <a:rPr lang="ar-IQ" dirty="0" smtClean="0"/>
              <a:t>الاجتماعية،..)، </a:t>
            </a:r>
            <a:r>
              <a:rPr lang="ar-IQ" dirty="0"/>
              <a:t>ووفقا للتطور والتغيير الذي يلحق بهذه العوامل المختلفة. فقديما كان يتم شغل الوظيفة العامة في بعض المجتمعات على أساس المركز الاجتماعي لمن يرشح لها، بل كانت بعض الوظائف تنتقل من الموظف إلى أحد ورثته، كما كانت بعض الوظائف بمنزلة السلعة التي يمكن بيعها وشراؤها، أما في الأنظمة المعاصرة فينظر أحيانا إلى الوظيفة العامة بكونها مغنما سياسيا لمن يصل إلى سدة الحكم في الدولة، ومن ثم يتم شغلهاـ ولاسيما الوظائف العليا منها ـ على أساس الولاء السياسي، وليس وفقا لمعايير الجدارة والكفاءة الإدارية.</a:t>
            </a:r>
          </a:p>
        </p:txBody>
      </p:sp>
    </p:spTree>
    <p:extLst>
      <p:ext uri="{BB962C8B-B14F-4D97-AF65-F5344CB8AC3E}">
        <p14:creationId xmlns:p14="http://schemas.microsoft.com/office/powerpoint/2010/main" val="382286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a:t> وعلى كل حال، يمكن التمييز بين نظامين رئيسين للوظيفة العامة في العالم اليوم، أحدهما يقوم على تمييز الوظيفة العامة من غيرها من المهن والأعمال الأخرى، وهو الاتجاه السائد في معظم الدول الأوربية وفي الدول العربية، في حين يتجه النظام الآخر إلى التعامل مع الوظيفة العامة بكونها مهنة، ليس هناك ما يميزها من المهن الأخرى في المجتمع، وهو اتجاه يسود في بعض الدول كالولايات المتحدة الأمريكية.</a:t>
            </a:r>
          </a:p>
          <a:p>
            <a:pPr algn="just"/>
            <a:r>
              <a:rPr lang="ar-IQ" dirty="0"/>
              <a:t>   وتختلف المصطلحات المستخدمة للدلالة على الوظيفة العامة في الأنظمة المختلفة، ففي حين يستخدم المشرع الفرنسي اصطلاح «الوظيفة العامة»، فإن المشرع الإنكليزي يستخدم اصطلاح «الخدمة المدنية»، وتختلف الدول العربية في ذلك، فيستخدم بعضها اصطلاح «الوظيفة العامة»، ويستخدم آخرون اصطلاح «الخدمة المدنية».</a:t>
            </a:r>
          </a:p>
        </p:txBody>
      </p:sp>
    </p:spTree>
    <p:extLst>
      <p:ext uri="{BB962C8B-B14F-4D97-AF65-F5344CB8AC3E}">
        <p14:creationId xmlns:p14="http://schemas.microsoft.com/office/powerpoint/2010/main" val="2181750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شروط التعيين في الوظيفة العامة</a:t>
            </a:r>
            <a:endParaRPr lang="ar-IQ" dirty="0"/>
          </a:p>
        </p:txBody>
      </p:sp>
      <p:sp>
        <p:nvSpPr>
          <p:cNvPr id="3" name="عنصر نائب للمحتوى 2"/>
          <p:cNvSpPr>
            <a:spLocks noGrp="1"/>
          </p:cNvSpPr>
          <p:nvPr>
            <p:ph idx="1"/>
          </p:nvPr>
        </p:nvSpPr>
        <p:spPr/>
        <p:txBody>
          <a:bodyPr/>
          <a:lstStyle/>
          <a:p>
            <a:r>
              <a:rPr lang="ar-IQ" dirty="0"/>
              <a:t> تتنوع الشروط العامة التي يحرص المشرع على وضعها لشغل الوظائف العامة في الدول المختلفة، وفي هذا الصدد يتعين على المشرع أن يلتزم ضمان تزويد الجهاز الإداري في الدولة بأفضل العناصر وأكثرها كفاءة تحقيقا للمصلحة العامة. وتكاد تتفق معظم التشريعات المقارنة على الشروط الآتية مع الاختلاف في تطبيقها اتساعا وضيقا حسب ظروف كل دولة على حدة:</a:t>
            </a:r>
          </a:p>
        </p:txBody>
      </p:sp>
    </p:spTree>
    <p:extLst>
      <p:ext uri="{BB962C8B-B14F-4D97-AF65-F5344CB8AC3E}">
        <p14:creationId xmlns:p14="http://schemas.microsoft.com/office/powerpoint/2010/main" val="53804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a:t>الصلاحية العلمية والعملية: إذ يجب أن يكون الموظف العام حائزا المؤهلات العلمية والعملية التي تؤهله لشغل الوظيفة الشاغرة التي سيعين فيها، وتقسم الوظائف إلى فئات، حيث يشترط للتعيين في وظائف بعض الفئات أن يكون المرشح حائزا على الشهادة الجامعية على الأقل، فيما يشترط للتعيين في وظائف فئات أخرى أن يكون المرشح حائزا شهادة الدراسة الثانوية أو ما يعادلها بمختلف فروعها أو أي شهادة مدرسية، ويشترط للتعيين في بعض الوظائف الحصول على مؤهل حرفي مناسب، في حين لا يشترط لوظائف أخرى إلا اللياقة البدنية المتناسبة مع الوظيفة.</a:t>
            </a:r>
          </a:p>
        </p:txBody>
      </p:sp>
    </p:spTree>
    <p:extLst>
      <p:ext uri="{BB962C8B-B14F-4D97-AF65-F5344CB8AC3E}">
        <p14:creationId xmlns:p14="http://schemas.microsoft.com/office/powerpoint/2010/main" val="2916480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الصلاحية الأخلاقية: وهو من الشروط الأساسية للتعيين، لأن الموظف العام يمثل الدولة، ويمارس السلطة </a:t>
            </a:r>
            <a:r>
              <a:rPr lang="ar-IQ" dirty="0" smtClean="0"/>
              <a:t>باسمها، </a:t>
            </a:r>
            <a:r>
              <a:rPr lang="ar-IQ" dirty="0"/>
              <a:t>ويطلع بحكم عمله على أسرار الناس، وقد يتحكم في مصائرهم، ومن ثم فإنه لا يجوز أن يتولى الوظيفة العامة إلا من كان على قدر كبير من الأخلاق. </a:t>
            </a:r>
          </a:p>
          <a:p>
            <a:pPr algn="just"/>
            <a:r>
              <a:rPr lang="ar-IQ" dirty="0"/>
              <a:t>3ـ الانتماء والولاء للدولة: وهو ما يتم التأكد منه باشتراط تمتع المرشح لشغل الوظيفة بالجنسية الوطنية، وذلك حتى لا تتعرض الدولة نتيجة تولي الأجانب لبعض وظائفها العامة للخطر، سواء من حيث أمنها والمحافظة على أسرارها، أو لمجرد عدم حرمان أبناء الوطن من الاستفادة من فرص التوظيف القائمة في بلدهم.</a:t>
            </a:r>
          </a:p>
          <a:p>
            <a:pPr algn="just"/>
            <a:r>
              <a:rPr lang="ar-IQ" dirty="0"/>
              <a:t>   وإضافة إلى الشروط الرئيسة، تشترط التشريعات عادة مجموعة أخرى من الشروط، مثل شرط السن والصلاحية الجسمية واللياقة الطبية والجنس، مع ضرورة عدم الإخلال بمبدأ المساواة بين الجنسين في هذا النطاق.</a:t>
            </a:r>
          </a:p>
          <a:p>
            <a:pPr algn="just"/>
            <a:endParaRPr lang="ar-IQ" dirty="0"/>
          </a:p>
        </p:txBody>
      </p:sp>
    </p:spTree>
    <p:extLst>
      <p:ext uri="{BB962C8B-B14F-4D97-AF65-F5344CB8AC3E}">
        <p14:creationId xmlns:p14="http://schemas.microsoft.com/office/powerpoint/2010/main" val="291600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1397</Words>
  <Application>Microsoft Office PowerPoint</Application>
  <PresentationFormat>عرض على الشاشة (3:4)‏</PresentationFormat>
  <Paragraphs>31</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م 2 / إدارة الموارد البشرية </vt:lpstr>
      <vt:lpstr>الوظيفة العامة ما لها وما عليها</vt:lpstr>
      <vt:lpstr>عرض تقديمي في PowerPoint</vt:lpstr>
      <vt:lpstr>عرض تقديمي في PowerPoint</vt:lpstr>
      <vt:lpstr>عرض تقديمي في PowerPoint</vt:lpstr>
      <vt:lpstr>عرض تقديمي في PowerPoint</vt:lpstr>
      <vt:lpstr>شروط التعيين في الوظيفة العامة</vt:lpstr>
      <vt:lpstr>عرض تقديمي في PowerPoint</vt:lpstr>
      <vt:lpstr>عرض تقديمي في PowerPoint</vt:lpstr>
      <vt:lpstr>أساليب التعيين في الوظائف العامة</vt:lpstr>
      <vt:lpstr>عرض تقديمي في PowerPoint</vt:lpstr>
      <vt:lpstr>عرض تقديمي في PowerPoint</vt:lpstr>
      <vt:lpstr>عرض تقديمي في PowerPoint</vt:lpstr>
      <vt:lpstr>تقسيم الوظائف</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إدارة الموارد البشرية لطلبة المرحلة الثانية - قسم الإدارة العامة </dc:title>
  <dc:creator>mhamed</dc:creator>
  <cp:lastModifiedBy>mhamed</cp:lastModifiedBy>
  <cp:revision>85</cp:revision>
  <dcterms:created xsi:type="dcterms:W3CDTF">2018-09-05T12:40:29Z</dcterms:created>
  <dcterms:modified xsi:type="dcterms:W3CDTF">2019-12-27T11:59:07Z</dcterms:modified>
</cp:coreProperties>
</file>